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media19.MOV" ContentType="video/quicktime"/>
  <Override PartName="/ppt/media/image34.png" ContentType="image/png"/>
  <Override PartName="/ppt/media/image15.png" ContentType="image/png"/>
  <Override PartName="/ppt/media/image14.png" ContentType="image/png"/>
  <Override PartName="/ppt/media/image13.tif" ContentType="image/tiff"/>
  <Override PartName="/ppt/media/image12.tif" ContentType="image/tiff"/>
  <Override PartName="/ppt/media/image4.png" ContentType="image/png"/>
  <Override PartName="/ppt/media/image23.png" ContentType="image/png"/>
  <Override PartName="/ppt/media/image8.png" ContentType="image/png"/>
  <Override PartName="/ppt/media/image25.png" ContentType="image/png"/>
  <Override PartName="/ppt/media/image27.jpeg" ContentType="image/jpeg"/>
  <Override PartName="/ppt/media/image26.png" ContentType="image/png"/>
  <Override PartName="/ppt/media/image6.png" ContentType="image/png"/>
  <Override PartName="/ppt/media/image32.png" ContentType="image/png"/>
  <Override PartName="/ppt/media/image28.jpeg" ContentType="image/jpeg"/>
  <Override PartName="/ppt/media/image38.jpeg" ContentType="image/jpeg"/>
  <Override PartName="/ppt/media/image31.jpeg" ContentType="image/jpeg"/>
  <Override PartName="/ppt/media/image3.png" ContentType="image/png"/>
  <Override PartName="/ppt/media/image33.png" ContentType="image/png"/>
  <Override PartName="/ppt/media/image37.jpeg" ContentType="image/jpeg"/>
  <Override PartName="/ppt/media/image3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9.jpeg" ContentType="image/jpeg"/>
  <Override PartName="/ppt/media/image22.png" ContentType="image/png"/>
  <Override PartName="/ppt/media/image36.png" ContentType="image/png"/>
  <Override PartName="/ppt/media/image1.png" ContentType="image/png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6B94541-8EA0-4910-8C98-E86E5F38F68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6AEED9A-1FDB-40C2-849C-9C61CE2751D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B44BFA-9145-4E9E-B63C-63FA8933D4F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1569F41-9457-4166-9DE2-03B40C12057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Sensitive to background subtraction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SNR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photostability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Usually requires a user defined ROI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33F4BC4-4F07-4F14-A2E0-7BBECC8CB8B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couldn’t find the global shutter setting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Aren’t we then collecting light from the next frame during the readout phase?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E21376-53DE-4DC2-A4F2-75AFB7259B3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FDD67B-FE0F-4E12-8EE5-22DCE4888E8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video" Target="../media/media19.MOV"/><Relationship Id="rId3" Type="http://schemas.microsoft.com/office/2007/relationships/media" Target="../media/media19.MOV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898560" y="2201040"/>
            <a:ext cx="5290560" cy="34783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60" y="740520"/>
            <a:ext cx="59317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~4000 cells/mm^2 (MIN6)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~520,000 cells/cm^2 in hydrogel microwell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[Ca2+] readout using Fluor4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747880" y="68400"/>
            <a:ext cx="7301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Dimension and size dependence of [Ca2+] synchronization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6323760" y="4558680"/>
            <a:ext cx="38300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High-glucose + TEA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~5 cell synchronization radius in 2D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Synchronization is scale-dependent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2D but not in 3D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2"/>
          <a:srcRect l="0" t="0" r="0" b="43887"/>
          <a:stretch/>
        </p:blipFill>
        <p:spPr>
          <a:xfrm>
            <a:off x="6648480" y="710280"/>
            <a:ext cx="4927680" cy="3605760"/>
          </a:xfrm>
          <a:prstGeom prst="rect">
            <a:avLst/>
          </a:prstGeom>
          <a:ln>
            <a:noFill/>
          </a:ln>
        </p:spPr>
      </p:pic>
      <p:pic>
        <p:nvPicPr>
          <p:cNvPr id="52" name="Picture 14" descr="Diagram&#10;&#10;Description automatically generated"/>
          <p:cNvPicPr/>
          <p:nvPr/>
        </p:nvPicPr>
        <p:blipFill>
          <a:blip r:embed="rId3"/>
          <a:srcRect l="2539" t="61176" r="62620" b="7990"/>
          <a:stretch/>
        </p:blipFill>
        <p:spPr>
          <a:xfrm>
            <a:off x="10154520" y="4360680"/>
            <a:ext cx="1851120" cy="2136960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7014960" y="69948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6444360" y="1540440"/>
            <a:ext cx="4967280" cy="3725280"/>
          </a:xfrm>
          <a:prstGeom prst="rect">
            <a:avLst/>
          </a:prstGeom>
          <a:ln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 rot="10800000">
            <a:off x="856800" y="1540440"/>
            <a:ext cx="4967280" cy="3725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2994120" y="282060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152200" y="982080"/>
            <a:ext cx="1871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Rolling Shutter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49400" y="254160"/>
            <a:ext cx="353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 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777760" y="982080"/>
            <a:ext cx="116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1470600" y="5522040"/>
            <a:ext cx="3738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any row is exposing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755400" y="5455800"/>
            <a:ext cx="4664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all rows are exposing and low during readout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rcRect l="5376" t="7168" r="7148" b="30940"/>
          <a:stretch/>
        </p:blipFill>
        <p:spPr>
          <a:xfrm>
            <a:off x="6401160" y="274680"/>
            <a:ext cx="4480200" cy="23770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4160" y="61200"/>
            <a:ext cx="2934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Pulsing Every Other Frame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rcRect l="14063" t="6234" r="9369" b="6258"/>
          <a:stretch/>
        </p:blipFill>
        <p:spPr>
          <a:xfrm>
            <a:off x="218880" y="3066480"/>
            <a:ext cx="3931920" cy="33699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rcRect l="14056" t="6234" r="9375" b="6258"/>
          <a:stretch/>
        </p:blipFill>
        <p:spPr>
          <a:xfrm>
            <a:off x="4095720" y="3066840"/>
            <a:ext cx="3931560" cy="33699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rcRect l="14056" t="4150" r="7813" b="6258"/>
          <a:stretch/>
        </p:blipFill>
        <p:spPr>
          <a:xfrm>
            <a:off x="7991280" y="3053520"/>
            <a:ext cx="3934080" cy="338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86960" y="2648880"/>
            <a:ext cx="5608440" cy="42062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6309360" y="2668320"/>
            <a:ext cx="5577480" cy="4183200"/>
          </a:xfrm>
          <a:prstGeom prst="rect">
            <a:avLst/>
          </a:prstGeom>
          <a:ln>
            <a:noFill/>
          </a:ln>
        </p:spPr>
      </p:pic>
      <p:pic>
        <p:nvPicPr>
          <p:cNvPr id="129" name="Picture 21_1" descr="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Picture 31_1" descr=""/>
          <p:cNvPicPr/>
          <p:nvPr/>
        </p:nvPicPr>
        <p:blipFill>
          <a:blip r:embed="rId4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Diagram&#10;&#10;Description automatically generated"/>
          <p:cNvPicPr/>
          <p:nvPr/>
        </p:nvPicPr>
        <p:blipFill>
          <a:blip r:embed="rId1"/>
          <a:srcRect l="0" t="0" r="0" b="50792"/>
          <a:stretch/>
        </p:blipFill>
        <p:spPr>
          <a:xfrm>
            <a:off x="893160" y="1529280"/>
            <a:ext cx="4940280" cy="337356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Diagram&#10;&#10;Description automatically generated"/>
          <p:cNvPicPr/>
          <p:nvPr/>
        </p:nvPicPr>
        <p:blipFill>
          <a:blip r:embed="rId2"/>
          <a:srcRect l="0" t="48731" r="0" b="0"/>
          <a:stretch/>
        </p:blipFill>
        <p:spPr>
          <a:xfrm>
            <a:off x="5432040" y="1671120"/>
            <a:ext cx="4940280" cy="3515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4110840" y="113400"/>
            <a:ext cx="4083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Coupled-resistor network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6578640" y="12024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8965440" y="11592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393660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p&gt;0.5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90224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p&lt;0.5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-856440" y="25495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-856440" y="42447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10199520" y="4020120"/>
            <a:ext cx="16520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Suppression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(low glucose)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" name="CustomShape 10"/>
          <p:cNvSpPr/>
          <p:nvPr/>
        </p:nvSpPr>
        <p:spPr>
          <a:xfrm>
            <a:off x="10112760" y="2162160"/>
            <a:ext cx="18252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Synchronization (high glucose)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raphical user interfac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724920" y="643320"/>
            <a:ext cx="5612040" cy="556992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2497680" y="6584040"/>
            <a:ext cx="889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3915360" y="163440"/>
            <a:ext cx="4553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Wave velocity under 2D/3D coupling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696400" y="240624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 flipV="1">
            <a:off x="3276720" y="1728360"/>
            <a:ext cx="793440" cy="67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172680" y="2775600"/>
            <a:ext cx="5511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2824560" y="5190840"/>
            <a:ext cx="1161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P&lt;0.001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673320" y="3185280"/>
            <a:ext cx="3619080" cy="334188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001960" y="319320"/>
            <a:ext cx="428112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Interesting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Low-pass frequency response of beta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Only small populations of cells (pacemakers) sense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Unknown degree of randomness and strength of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Entrainment of cells to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6" descr=""/>
          <p:cNvPicPr/>
          <p:nvPr/>
        </p:nvPicPr>
        <p:blipFill>
          <a:blip r:embed="rId2"/>
          <a:srcRect l="0" t="6971" r="47299" b="0"/>
          <a:stretch/>
        </p:blipFill>
        <p:spPr>
          <a:xfrm>
            <a:off x="6830640" y="172080"/>
            <a:ext cx="3234960" cy="31903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720880" y="6572160"/>
            <a:ext cx="8109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Quantifying granule transport and controlling calcium oscillations in insulin-secreting beta cells.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2010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A picture containing diagram&#10;&#10;Description automatically generated"/>
          <p:cNvPicPr/>
          <p:nvPr/>
        </p:nvPicPr>
        <p:blipFill>
          <a:blip r:embed="rId1"/>
          <a:srcRect l="3089" t="0" r="4145" b="0"/>
          <a:stretch/>
        </p:blipFill>
        <p:spPr>
          <a:xfrm>
            <a:off x="817200" y="1431360"/>
            <a:ext cx="3948840" cy="1549440"/>
          </a:xfrm>
          <a:prstGeom prst="rect">
            <a:avLst/>
          </a:prstGeom>
          <a:ln>
            <a:noFill/>
          </a:ln>
        </p:spPr>
      </p:pic>
      <p:pic>
        <p:nvPicPr>
          <p:cNvPr id="78" name="Picture 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116680" y="249840"/>
            <a:ext cx="5418720" cy="64224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615600" y="145080"/>
            <a:ext cx="4355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Coupled phantom burster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flipV="1">
            <a:off x="2608920" y="2954880"/>
            <a:ext cx="360" cy="39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1551960" y="3351960"/>
            <a:ext cx="22237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How is this distributed?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5150160" y="6596640"/>
            <a:ext cx="791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Gap junction coupling and calcium waves in the pancreatic islet.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Biophysical Journal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08040" y="6578640"/>
            <a:ext cx="98661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Optical recording of action potentials in mammalian neurons using a microbial rhodopsin.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Nature Methods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" name="Picture 9" descr="A picture containing text, outdoor object, star, colorful&#10;&#10;Description automatically generated"/>
          <p:cNvPicPr/>
          <p:nvPr/>
        </p:nvPicPr>
        <p:blipFill>
          <a:blip r:embed="rId1"/>
          <a:stretch/>
        </p:blipFill>
        <p:spPr>
          <a:xfrm>
            <a:off x="6950160" y="1857960"/>
            <a:ext cx="2749680" cy="25412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A black and white silhouette of a person's fac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A black and white silhouette of a person's fac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7" name="Picture 19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1893960" y="1948680"/>
            <a:ext cx="2996280" cy="583200"/>
          </a:xfrm>
          <a:prstGeom prst="rect">
            <a:avLst/>
          </a:prstGeom>
          <a:ln>
            <a:noFill/>
          </a:ln>
        </p:spPr>
      </p:pic>
      <p:pic>
        <p:nvPicPr>
          <p:cNvPr id="88" name="Picture 21" descr="A picture containing text&#10;&#10;Description automatically generated"/>
          <p:cNvPicPr/>
          <p:nvPr/>
        </p:nvPicPr>
        <p:blipFill>
          <a:blip r:embed="rId5"/>
          <a:stretch/>
        </p:blipFill>
        <p:spPr>
          <a:xfrm>
            <a:off x="1782000" y="2682720"/>
            <a:ext cx="3897720" cy="7228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937320" y="792720"/>
            <a:ext cx="4404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Estimating membrane potentials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" name="Picture 24" descr="Text&#10;&#10;Description automatically generated"/>
          <p:cNvPicPr/>
          <p:nvPr/>
        </p:nvPicPr>
        <p:blipFill>
          <a:blip r:embed="rId6"/>
          <a:stretch/>
        </p:blipFill>
        <p:spPr>
          <a:xfrm>
            <a:off x="1644480" y="3453480"/>
            <a:ext cx="2944440" cy="945720"/>
          </a:xfrm>
          <a:prstGeom prst="rect">
            <a:avLst/>
          </a:prstGeom>
          <a:ln>
            <a:noFill/>
          </a:ln>
        </p:spPr>
      </p:pic>
      <p:pic>
        <p:nvPicPr>
          <p:cNvPr id="91" name="Picture 26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4426560" y="3406680"/>
            <a:ext cx="1612080" cy="106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 descr=""/>
          <p:cNvPicPr/>
          <p:nvPr/>
        </p:nvPicPr>
        <p:blipFill>
          <a:blip r:embed="rId1"/>
          <a:stretch/>
        </p:blipFill>
        <p:spPr>
          <a:xfrm>
            <a:off x="4905000" y="108720"/>
            <a:ext cx="6700680" cy="2729160"/>
          </a:xfrm>
          <a:prstGeom prst="rect">
            <a:avLst/>
          </a:prstGeom>
          <a:ln>
            <a:noFill/>
          </a:ln>
        </p:spPr>
      </p:pic>
      <p:pic>
        <p:nvPicPr>
          <p:cNvPr id="93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 rot="16200000">
            <a:off x="6637680" y="1814760"/>
            <a:ext cx="3555360" cy="5968440"/>
          </a:xfrm>
          <a:prstGeom prst="rect">
            <a:avLst/>
          </a:prstGeom>
          <a:ln>
            <a:noFill/>
          </a:ln>
        </p:spPr>
      </p:pic>
      <p:pic>
        <p:nvPicPr>
          <p:cNvPr id="94" name="Picture 14" descr=""/>
          <p:cNvPicPr/>
          <p:nvPr/>
        </p:nvPicPr>
        <p:blipFill>
          <a:blip r:embed="rId5"/>
          <a:stretch/>
        </p:blipFill>
        <p:spPr>
          <a:xfrm rot="5400000">
            <a:off x="309240" y="809640"/>
            <a:ext cx="4267440" cy="32004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41680" y="4670640"/>
            <a:ext cx="3840480" cy="22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Onboard 10-bit ADC (6 channels)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 MHz Arduino has ADC clock set to 16 MHz/128 = 125 kHz. Each conversion in AVR takes 13 ADC clocks so 125 kHz/13 ~ 10 kHz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 digital I/O pins. No analog to digital conversion but input has to be 0 or 5V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A picture containing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30400" y="33300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5799600" y="30564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8" name="Picture 14" descr="Timeline&#10;&#10;Description automatically generated"/>
          <p:cNvPicPr/>
          <p:nvPr/>
        </p:nvPicPr>
        <p:blipFill>
          <a:blip r:embed="rId3"/>
          <a:srcRect l="0" t="0" r="64095" b="0"/>
          <a:stretch/>
        </p:blipFill>
        <p:spPr>
          <a:xfrm>
            <a:off x="1203840" y="4741920"/>
            <a:ext cx="3675240" cy="169056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35480" y="14832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54320" y="4973040"/>
            <a:ext cx="6055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Expose-Out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signal is high for each row the reset signal propagates past –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that is exposing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Read-Out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signal is high when any row is digitizing (?)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22360" y="333000"/>
            <a:ext cx="36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1" descr=""/>
          <p:cNvPicPr/>
          <p:nvPr/>
        </p:nvPicPr>
        <p:blipFill>
          <a:blip r:embed="rId1"/>
          <a:stretch/>
        </p:blipFill>
        <p:spPr>
          <a:xfrm>
            <a:off x="97848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3" name="Picture 13" descr=""/>
          <p:cNvPicPr/>
          <p:nvPr/>
        </p:nvPicPr>
        <p:blipFill>
          <a:blip r:embed="rId2"/>
          <a:stretch/>
        </p:blipFill>
        <p:spPr>
          <a:xfrm>
            <a:off x="614520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4" name="Picture 21" descr="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1" descr=""/>
          <p:cNvPicPr/>
          <p:nvPr/>
        </p:nvPicPr>
        <p:blipFill>
          <a:blip r:embed="rId4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8324</TotalTime>
  <Application>LibreOffice/6.4.0.3$Linux_X86_64 LibreOffice_project/40$Build-3</Application>
  <Words>438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2021-01-17T00:10:17Z</dcterms:created>
  <dc:creator>Clayton Seitz</dc:creator>
  <dc:description/>
  <dc:language>en-US</dc:language>
  <cp:lastModifiedBy/>
  <cp:lastPrinted>2021-02-18T18:53:09Z</cp:lastPrinted>
  <dcterms:modified xsi:type="dcterms:W3CDTF">2021-03-01T15:35:30Z</dcterms:modified>
  <cp:revision>280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